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16" r:id="rId3"/>
    <p:sldId id="267" r:id="rId4"/>
    <p:sldId id="289" r:id="rId5"/>
    <p:sldId id="301" r:id="rId6"/>
    <p:sldId id="304" r:id="rId7"/>
    <p:sldId id="305" r:id="rId8"/>
    <p:sldId id="307" r:id="rId9"/>
    <p:sldId id="306" r:id="rId10"/>
    <p:sldId id="309" r:id="rId11"/>
    <p:sldId id="311" r:id="rId12"/>
    <p:sldId id="295" r:id="rId13"/>
    <p:sldId id="312" r:id="rId14"/>
    <p:sldId id="296" r:id="rId15"/>
    <p:sldId id="313" r:id="rId16"/>
    <p:sldId id="298" r:id="rId17"/>
    <p:sldId id="275" r:id="rId18"/>
    <p:sldId id="314" r:id="rId19"/>
    <p:sldId id="264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E3A"/>
    <a:srgbClr val="2A3345"/>
    <a:srgbClr val="1B4EC7"/>
    <a:srgbClr val="515F78"/>
    <a:srgbClr val="004E94"/>
    <a:srgbClr val="EEF0F3"/>
    <a:srgbClr val="6F6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74CB-D3D0-EDA2-799D-6B60AF44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E9B06-A8C6-1395-1F01-DD2F01BE5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A61C-6971-E51C-19DF-2843A86E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0C235-48FE-40F9-A362-ABDC0E9C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DA124-EFCA-4717-4676-E56EA958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6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EDE4-196D-20A5-4307-B6BEAA0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DD150-1A2C-305C-B9A2-DDE82E40A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17C51-27A5-BEC2-8CB5-A8769E20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C3A02-7BF4-61CA-042E-A422971A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5258-FFA2-D64A-2CE5-48B79A50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8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F6C41-EC04-C846-1295-4BF9DD122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AA7CE-2CCD-733D-4351-72382A519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02243-9F1C-7397-EF1E-CF9D1520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1A52-F0FB-2DB1-C4DD-F07857E3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3B33-03A2-467E-B6C7-2DC1097F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4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C553-AA59-B3CB-63E9-6654503D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7FF72-98FC-AB83-2623-69D76FD6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C12EB-84EB-CCEA-C96F-8A075489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B320-A0CE-CD07-8569-719E7C3D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9882A-FBF4-559D-62CB-6E9F68A4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5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A215-0091-B4B1-F2E9-15C04D73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26C0-CB7C-5A7D-DC77-4B70785D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30C76-653D-8F7B-2A85-0F224088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16016-8DA8-0552-0C87-E15888D7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53473-306B-EEA6-A246-57797E9E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3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6A77-9C3E-B26F-7747-29CA436D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60F7-35C6-F219-5CB1-C068F9601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82DA3-F6A9-FA51-9761-4438022AE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C298-9061-917A-FF38-E4F1F2AD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1CA18-40E9-81E1-399C-FC0D7B52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27A54-D7A8-A960-43AC-2C407CB5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1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73AA-2BD9-D21C-DAC7-286AFC4F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A9C96-FEC8-EBAE-ED8D-98BEAF4FC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E823F-0234-4246-6776-4C9F718FD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F69A9-27EA-FA59-1919-6AF67F380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B6B76-300C-0B01-6CF6-70E0F538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EB761-BDF6-EB18-86DE-60892F69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F0406-29B3-5E47-0B52-6997A81A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820EA-5F8B-8543-039F-586593A6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5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D355-0DA8-A028-4ED7-C1ECCA8B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038F1-9A25-BD7F-83A6-D48AF145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7CD9F-9271-BB2E-5F83-6B82A522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5D896-DFD4-F724-4F63-FECADC72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3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81904-4168-E6C3-1838-20001588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517CF-BBE6-1F10-3FE5-444B6B90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76DD6-7B15-A374-5203-A9D93859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1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7EFF-AF37-45A7-A4AA-783D21B8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0C1C-6240-7D51-2914-52D17EFC7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5AFF-1639-15BC-B6AC-9A5BFB8D5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C2774-22FE-B707-9C99-10312F6C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774A9-3087-69B6-89DD-B3BC90A4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67AE1-9A06-B852-DA4A-039C4634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0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FA12-48F3-AA27-F696-94B4733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946B4B-866F-0FCB-EB6D-E4EA7CE5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B2FEA-3276-F489-C273-C5D0DB70B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38C35-784B-F2BF-2936-26A2771A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556DE-3E9C-DA2B-5838-AD2A9B05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E86B5-E6ED-33C0-8337-B1F8852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6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74110-B0F7-8A5D-F108-2D471F2F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26D0C-D9D3-0001-D0A4-4FB8B0CF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FADE-DE3D-42ED-4018-60FC51D15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93BA8-DA40-45A4-BE4D-9713ABCE5F21}" type="datetimeFigureOut">
              <a:rPr lang="en-US" smtClean="0"/>
              <a:t>07-Nov-23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4F9F6-B4A0-AFDF-A02D-E6BBA674E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9F559-AAAE-F826-490E-59EE093EB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FCEE0-1873-44E1-A80B-B61B1A90D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2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38E5A-3F5C-0754-1348-64A7E50A4AAB}"/>
              </a:ext>
            </a:extLst>
          </p:cNvPr>
          <p:cNvSpPr txBox="1"/>
          <p:nvPr/>
        </p:nvSpPr>
        <p:spPr>
          <a:xfrm>
            <a:off x="1394750" y="2582615"/>
            <a:ext cx="9402501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  <a:ea typeface="Cambria" panose="02040503050406030204" pitchFamily="18" charset="0"/>
                <a:cs typeface="Alkatra" panose="03080902040302020200" pitchFamily="66" charset="0"/>
              </a:rPr>
              <a:t>TOLLKEEPER.AI</a:t>
            </a:r>
          </a:p>
          <a:p>
            <a:pPr algn="ctr"/>
            <a:r>
              <a:rPr lang="en-US" sz="2400" b="1" i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  <a:ea typeface="Cambria" panose="02040503050406030204" pitchFamily="18" charset="0"/>
                <a:cs typeface="Alkatra" panose="03080902040302020200" pitchFamily="66" charset="0"/>
              </a:rPr>
              <a:t>an automated toll payment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DE2DB-9AE5-4C35-DE99-47ECF190FA43}"/>
              </a:ext>
            </a:extLst>
          </p:cNvPr>
          <p:cNvSpPr txBox="1"/>
          <p:nvPr/>
        </p:nvSpPr>
        <p:spPr>
          <a:xfrm>
            <a:off x="4471517" y="6106948"/>
            <a:ext cx="32489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  <a:ea typeface="Cambria" panose="02040503050406030204" pitchFamily="18" charset="0"/>
                <a:cs typeface="Alkatra" panose="03080902040302020200" pitchFamily="66" charset="0"/>
              </a:rPr>
              <a:t>GROUP 08 | CSE499A.02</a:t>
            </a:r>
          </a:p>
        </p:txBody>
      </p:sp>
    </p:spTree>
    <p:extLst>
      <p:ext uri="{BB962C8B-B14F-4D97-AF65-F5344CB8AC3E}">
        <p14:creationId xmlns:p14="http://schemas.microsoft.com/office/powerpoint/2010/main" val="8763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A91F53-061F-930D-0DD1-6A18B4F80E5B}"/>
              </a:ext>
            </a:extLst>
          </p:cNvPr>
          <p:cNvGrpSpPr/>
          <p:nvPr/>
        </p:nvGrpSpPr>
        <p:grpSpPr>
          <a:xfrm>
            <a:off x="761391" y="2019784"/>
            <a:ext cx="10831269" cy="4114800"/>
            <a:chOff x="624696" y="928357"/>
            <a:chExt cx="10831269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AA4824-461B-362E-F1E0-E7D3C58B3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696" y="1706965"/>
              <a:ext cx="3200400" cy="25575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3E67D2-B1E7-2B72-88C2-3A3594A8DF2A}"/>
                </a:ext>
              </a:extLst>
            </p:cNvPr>
            <p:cNvGrpSpPr/>
            <p:nvPr/>
          </p:nvGrpSpPr>
          <p:grpSpPr>
            <a:xfrm>
              <a:off x="3650733" y="928357"/>
              <a:ext cx="7805232" cy="4114800"/>
              <a:chOff x="3604433" y="928357"/>
              <a:chExt cx="7805232" cy="41148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2A8CEE9-70CC-3729-DFC7-555C20336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3204" y="928357"/>
                <a:ext cx="2636461" cy="41148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562FE1-D1B8-A8C3-2711-D5F12815E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9342" y="928357"/>
                <a:ext cx="2465739" cy="41148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5243D78-DE21-D0D5-8B95-8B04E5231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4433" y="928357"/>
                <a:ext cx="2686785" cy="411480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LICENCE PLATE</a:t>
            </a: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(FLIPS &amp; BLUR)</a:t>
            </a:r>
          </a:p>
        </p:txBody>
      </p:sp>
    </p:spTree>
    <p:extLst>
      <p:ext uri="{BB962C8B-B14F-4D97-AF65-F5344CB8AC3E}">
        <p14:creationId xmlns:p14="http://schemas.microsoft.com/office/powerpoint/2010/main" val="522531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88E3227-9144-CB26-198A-9337163E22B6}"/>
              </a:ext>
            </a:extLst>
          </p:cNvPr>
          <p:cNvGrpSpPr/>
          <p:nvPr/>
        </p:nvGrpSpPr>
        <p:grpSpPr>
          <a:xfrm>
            <a:off x="68497" y="770965"/>
            <a:ext cx="10705601" cy="6087035"/>
            <a:chOff x="68497" y="770965"/>
            <a:chExt cx="10705601" cy="60870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5C25B2-1946-C109-37A0-6C5057BAD1A3}"/>
                </a:ext>
              </a:extLst>
            </p:cNvPr>
            <p:cNvGrpSpPr/>
            <p:nvPr/>
          </p:nvGrpSpPr>
          <p:grpSpPr>
            <a:xfrm>
              <a:off x="68497" y="770965"/>
              <a:ext cx="10232548" cy="6087035"/>
              <a:chOff x="292017" y="770965"/>
              <a:chExt cx="10232548" cy="6087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E84913-5DA9-A4AF-F0EC-2D7B312CE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017" y="982084"/>
                <a:ext cx="9945678" cy="5875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DBD9-8991-D002-FD3D-09D3188EFA90}"/>
                  </a:ext>
                </a:extLst>
              </p:cNvPr>
              <p:cNvSpPr/>
              <p:nvPr/>
            </p:nvSpPr>
            <p:spPr>
              <a:xfrm>
                <a:off x="292017" y="770965"/>
                <a:ext cx="3186289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383652-9BC2-CF8A-A175-58DC2E11AD46}"/>
                  </a:ext>
                </a:extLst>
              </p:cNvPr>
              <p:cNvSpPr/>
              <p:nvPr/>
            </p:nvSpPr>
            <p:spPr>
              <a:xfrm>
                <a:off x="4137876" y="1255059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09349A-80C4-21DA-AE58-DC4E46865AA7}"/>
                  </a:ext>
                </a:extLst>
              </p:cNvPr>
              <p:cNvSpPr/>
              <p:nvPr/>
            </p:nvSpPr>
            <p:spPr>
              <a:xfrm>
                <a:off x="1116771" y="3213847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E8A1EC-F65D-2DF5-457F-4865C53B269B}"/>
                  </a:ext>
                </a:extLst>
              </p:cNvPr>
              <p:cNvSpPr/>
              <p:nvPr/>
            </p:nvSpPr>
            <p:spPr>
              <a:xfrm>
                <a:off x="9256723" y="3316941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65E08-F769-70CD-157C-597FF1681EA2}"/>
                  </a:ext>
                </a:extLst>
              </p:cNvPr>
              <p:cNvSpPr/>
              <p:nvPr/>
            </p:nvSpPr>
            <p:spPr>
              <a:xfrm>
                <a:off x="8871240" y="3671046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0BEF60-4D71-3F35-E06C-4B82DCC14A8F}"/>
                  </a:ext>
                </a:extLst>
              </p:cNvPr>
              <p:cNvSpPr/>
              <p:nvPr/>
            </p:nvSpPr>
            <p:spPr>
              <a:xfrm>
                <a:off x="6603170" y="5714996"/>
                <a:ext cx="2800805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FDDD78-C62D-5756-0E86-D58BA215C073}"/>
                </a:ext>
              </a:extLst>
            </p:cNvPr>
            <p:cNvSpPr txBox="1"/>
            <p:nvPr/>
          </p:nvSpPr>
          <p:spPr>
            <a:xfrm>
              <a:off x="6603170" y="5374680"/>
              <a:ext cx="41709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AUGMENTATION &amp; VALIDATION</a:t>
              </a:r>
            </a:p>
            <a:p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Augmentation of the dataset images through clodsa and completing validation subsequently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BA7533-BE57-C1AB-D7F5-A0F23AAEFF24}"/>
                </a:ext>
              </a:extLst>
            </p:cNvPr>
            <p:cNvSpPr txBox="1"/>
            <p:nvPr/>
          </p:nvSpPr>
          <p:spPr>
            <a:xfrm>
              <a:off x="2271701" y="3549052"/>
              <a:ext cx="334080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DETECT</a:t>
              </a:r>
            </a:p>
            <a:p>
              <a:pPr algn="r"/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Recognize the number plate in the car by using detect.py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45ACC3-5B59-9C58-C773-2F4ECD7ADA8C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57915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0B59D-D452-52E2-88AC-9FB2A61BC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0" y="1558751"/>
            <a:ext cx="6957060" cy="4472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DETECTING THE NUMBER PLATE</a:t>
            </a:r>
          </a:p>
        </p:txBody>
      </p:sp>
    </p:spTree>
    <p:extLst>
      <p:ext uri="{BB962C8B-B14F-4D97-AF65-F5344CB8AC3E}">
        <p14:creationId xmlns:p14="http://schemas.microsoft.com/office/powerpoint/2010/main" val="108814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88E3227-9144-CB26-198A-9337163E22B6}"/>
              </a:ext>
            </a:extLst>
          </p:cNvPr>
          <p:cNvGrpSpPr/>
          <p:nvPr/>
        </p:nvGrpSpPr>
        <p:grpSpPr>
          <a:xfrm>
            <a:off x="68497" y="770965"/>
            <a:ext cx="11494612" cy="6087035"/>
            <a:chOff x="68497" y="770965"/>
            <a:chExt cx="11494612" cy="60870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5C25B2-1946-C109-37A0-6C5057BAD1A3}"/>
                </a:ext>
              </a:extLst>
            </p:cNvPr>
            <p:cNvGrpSpPr/>
            <p:nvPr/>
          </p:nvGrpSpPr>
          <p:grpSpPr>
            <a:xfrm>
              <a:off x="68497" y="770965"/>
              <a:ext cx="10232548" cy="6087035"/>
              <a:chOff x="292017" y="770965"/>
              <a:chExt cx="10232548" cy="6087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E84913-5DA9-A4AF-F0EC-2D7B312CE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017" y="982084"/>
                <a:ext cx="9945678" cy="5875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DBD9-8991-D002-FD3D-09D3188EFA90}"/>
                  </a:ext>
                </a:extLst>
              </p:cNvPr>
              <p:cNvSpPr/>
              <p:nvPr/>
            </p:nvSpPr>
            <p:spPr>
              <a:xfrm>
                <a:off x="292017" y="770965"/>
                <a:ext cx="3186289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383652-9BC2-CF8A-A175-58DC2E11AD46}"/>
                  </a:ext>
                </a:extLst>
              </p:cNvPr>
              <p:cNvSpPr/>
              <p:nvPr/>
            </p:nvSpPr>
            <p:spPr>
              <a:xfrm>
                <a:off x="4137876" y="1255059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09349A-80C4-21DA-AE58-DC4E46865AA7}"/>
                  </a:ext>
                </a:extLst>
              </p:cNvPr>
              <p:cNvSpPr/>
              <p:nvPr/>
            </p:nvSpPr>
            <p:spPr>
              <a:xfrm>
                <a:off x="1116771" y="3213847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E8A1EC-F65D-2DF5-457F-4865C53B269B}"/>
                  </a:ext>
                </a:extLst>
              </p:cNvPr>
              <p:cNvSpPr/>
              <p:nvPr/>
            </p:nvSpPr>
            <p:spPr>
              <a:xfrm>
                <a:off x="9256723" y="3316941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65E08-F769-70CD-157C-597FF1681EA2}"/>
                  </a:ext>
                </a:extLst>
              </p:cNvPr>
              <p:cNvSpPr/>
              <p:nvPr/>
            </p:nvSpPr>
            <p:spPr>
              <a:xfrm>
                <a:off x="8871240" y="3671046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0BEF60-4D71-3F35-E06C-4B82DCC14A8F}"/>
                  </a:ext>
                </a:extLst>
              </p:cNvPr>
              <p:cNvSpPr/>
              <p:nvPr/>
            </p:nvSpPr>
            <p:spPr>
              <a:xfrm>
                <a:off x="6603170" y="5714996"/>
                <a:ext cx="2800805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97E4B9-FA26-D833-04D1-DB243851703D}"/>
                </a:ext>
              </a:extLst>
            </p:cNvPr>
            <p:cNvSpPr txBox="1"/>
            <p:nvPr/>
          </p:nvSpPr>
          <p:spPr>
            <a:xfrm>
              <a:off x="8851195" y="3119751"/>
              <a:ext cx="271191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CROP</a:t>
              </a:r>
            </a:p>
            <a:p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Crop the number plate and process it for testing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FDDD78-C62D-5756-0E86-D58BA215C073}"/>
                </a:ext>
              </a:extLst>
            </p:cNvPr>
            <p:cNvSpPr txBox="1"/>
            <p:nvPr/>
          </p:nvSpPr>
          <p:spPr>
            <a:xfrm>
              <a:off x="6603170" y="5374680"/>
              <a:ext cx="41709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AUGMENTATION &amp; VALIDATION</a:t>
              </a:r>
            </a:p>
            <a:p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Augmentation of the dataset images through clodsa and completing validation subsequently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BA7533-BE57-C1AB-D7F5-A0F23AAEFF24}"/>
                </a:ext>
              </a:extLst>
            </p:cNvPr>
            <p:cNvSpPr txBox="1"/>
            <p:nvPr/>
          </p:nvSpPr>
          <p:spPr>
            <a:xfrm>
              <a:off x="2271701" y="3549052"/>
              <a:ext cx="334080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DETECT</a:t>
              </a:r>
            </a:p>
            <a:p>
              <a:pPr algn="r"/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Recognize the number plate in the car by using detect.py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45ACC3-5B59-9C58-C773-2F4ECD7ADA8C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8110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CROPPING THE NUMBER 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48725-B704-7B83-82D4-F02D592E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1606006"/>
            <a:ext cx="6949440" cy="39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5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88E3227-9144-CB26-198A-9337163E22B6}"/>
              </a:ext>
            </a:extLst>
          </p:cNvPr>
          <p:cNvGrpSpPr/>
          <p:nvPr/>
        </p:nvGrpSpPr>
        <p:grpSpPr>
          <a:xfrm>
            <a:off x="68497" y="770965"/>
            <a:ext cx="11494612" cy="6087035"/>
            <a:chOff x="68497" y="770965"/>
            <a:chExt cx="11494612" cy="60870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5C25B2-1946-C109-37A0-6C5057BAD1A3}"/>
                </a:ext>
              </a:extLst>
            </p:cNvPr>
            <p:cNvGrpSpPr/>
            <p:nvPr/>
          </p:nvGrpSpPr>
          <p:grpSpPr>
            <a:xfrm>
              <a:off x="68497" y="770965"/>
              <a:ext cx="10232548" cy="6087035"/>
              <a:chOff x="292017" y="770965"/>
              <a:chExt cx="10232548" cy="6087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E84913-5DA9-A4AF-F0EC-2D7B312CE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017" y="982084"/>
                <a:ext cx="9945678" cy="5875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DBD9-8991-D002-FD3D-09D3188EFA90}"/>
                  </a:ext>
                </a:extLst>
              </p:cNvPr>
              <p:cNvSpPr/>
              <p:nvPr/>
            </p:nvSpPr>
            <p:spPr>
              <a:xfrm>
                <a:off x="292017" y="770965"/>
                <a:ext cx="3186289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383652-9BC2-CF8A-A175-58DC2E11AD46}"/>
                  </a:ext>
                </a:extLst>
              </p:cNvPr>
              <p:cNvSpPr/>
              <p:nvPr/>
            </p:nvSpPr>
            <p:spPr>
              <a:xfrm>
                <a:off x="4137876" y="1255059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09349A-80C4-21DA-AE58-DC4E46865AA7}"/>
                  </a:ext>
                </a:extLst>
              </p:cNvPr>
              <p:cNvSpPr/>
              <p:nvPr/>
            </p:nvSpPr>
            <p:spPr>
              <a:xfrm>
                <a:off x="1116771" y="3213847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E8A1EC-F65D-2DF5-457F-4865C53B269B}"/>
                  </a:ext>
                </a:extLst>
              </p:cNvPr>
              <p:cNvSpPr/>
              <p:nvPr/>
            </p:nvSpPr>
            <p:spPr>
              <a:xfrm>
                <a:off x="9256723" y="3316941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65E08-F769-70CD-157C-597FF1681EA2}"/>
                  </a:ext>
                </a:extLst>
              </p:cNvPr>
              <p:cNvSpPr/>
              <p:nvPr/>
            </p:nvSpPr>
            <p:spPr>
              <a:xfrm>
                <a:off x="8871240" y="3671046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0BEF60-4D71-3F35-E06C-4B82DCC14A8F}"/>
                  </a:ext>
                </a:extLst>
              </p:cNvPr>
              <p:cNvSpPr/>
              <p:nvPr/>
            </p:nvSpPr>
            <p:spPr>
              <a:xfrm>
                <a:off x="6603170" y="5714996"/>
                <a:ext cx="2800805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97E4B9-FA26-D833-04D1-DB243851703D}"/>
                </a:ext>
              </a:extLst>
            </p:cNvPr>
            <p:cNvSpPr txBox="1"/>
            <p:nvPr/>
          </p:nvSpPr>
          <p:spPr>
            <a:xfrm>
              <a:off x="8851195" y="3119751"/>
              <a:ext cx="271191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CROP</a:t>
              </a:r>
            </a:p>
            <a:p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Crop the number plate and process it for testing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3AB391-8AAC-84C7-4BA6-C67090D22C5E}"/>
                </a:ext>
              </a:extLst>
            </p:cNvPr>
            <p:cNvSpPr txBox="1"/>
            <p:nvPr/>
          </p:nvSpPr>
          <p:spPr>
            <a:xfrm>
              <a:off x="4290145" y="1683998"/>
              <a:ext cx="41709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READ &amp; EXTRACT</a:t>
              </a:r>
            </a:p>
            <a:p>
              <a:pPr algn="r"/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Read the Bengali text using Bengali.traindata and extract the text using tesseract.ocr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FDDD78-C62D-5756-0E86-D58BA215C073}"/>
                </a:ext>
              </a:extLst>
            </p:cNvPr>
            <p:cNvSpPr txBox="1"/>
            <p:nvPr/>
          </p:nvSpPr>
          <p:spPr>
            <a:xfrm>
              <a:off x="6603170" y="5374680"/>
              <a:ext cx="41709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AUGMENTATION &amp; VALIDATION</a:t>
              </a:r>
            </a:p>
            <a:p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Augmentation of the dataset images through clodsa and completing validation subsequently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BA7533-BE57-C1AB-D7F5-A0F23AAEFF24}"/>
                </a:ext>
              </a:extLst>
            </p:cNvPr>
            <p:cNvSpPr txBox="1"/>
            <p:nvPr/>
          </p:nvSpPr>
          <p:spPr>
            <a:xfrm>
              <a:off x="2271701" y="3549052"/>
              <a:ext cx="334080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DETECT</a:t>
              </a:r>
            </a:p>
            <a:p>
              <a:pPr algn="r"/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Recognize the number plate in the car by using detect.py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45ACC3-5B59-9C58-C773-2F4ECD7ADA8C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73422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READING &amp;</a:t>
            </a: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EXTRACTING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4673B-ECCE-5904-087C-CBC105F57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8" t="33935" r="36451" b="23402"/>
          <a:stretch/>
        </p:blipFill>
        <p:spPr bwMode="auto">
          <a:xfrm>
            <a:off x="1887824" y="2100869"/>
            <a:ext cx="8416352" cy="4139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120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67C4F3-6004-B667-68F0-6FC9B1B3D060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RESULTS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57A56B-A0F3-30BE-9140-6B42DFF31783}"/>
              </a:ext>
            </a:extLst>
          </p:cNvPr>
          <p:cNvGrpSpPr/>
          <p:nvPr/>
        </p:nvGrpSpPr>
        <p:grpSpPr>
          <a:xfrm>
            <a:off x="1684509" y="853367"/>
            <a:ext cx="8822983" cy="6004633"/>
            <a:chOff x="815067" y="853367"/>
            <a:chExt cx="8822983" cy="60046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7EA3E6-CFE0-274E-AF78-441F307DAAE6}"/>
                </a:ext>
              </a:extLst>
            </p:cNvPr>
            <p:cNvGrpSpPr/>
            <p:nvPr/>
          </p:nvGrpSpPr>
          <p:grpSpPr>
            <a:xfrm>
              <a:off x="815067" y="853367"/>
              <a:ext cx="8822983" cy="6004633"/>
              <a:chOff x="815067" y="853367"/>
              <a:chExt cx="8822983" cy="600463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350FDD-AD87-D008-D6B5-404134557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4289" y="3057835"/>
                <a:ext cx="6294592" cy="314729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BC6C12B-D5B6-8E22-F539-33701117F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815067" y="1304098"/>
                <a:ext cx="1330662" cy="5553902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AB8D2FD-A1D0-5FBF-06F0-D99200ACA7A1}"/>
                  </a:ext>
                </a:extLst>
              </p:cNvPr>
              <p:cNvGrpSpPr/>
              <p:nvPr/>
            </p:nvGrpSpPr>
            <p:grpSpPr>
              <a:xfrm>
                <a:off x="1931317" y="853367"/>
                <a:ext cx="7706733" cy="2298192"/>
                <a:chOff x="1931317" y="1574727"/>
                <a:chExt cx="7706733" cy="2298192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892DAD7A-9813-7144-2CC3-61CD463BC39F}"/>
                    </a:ext>
                  </a:extLst>
                </p:cNvPr>
                <p:cNvSpPr/>
                <p:nvPr/>
              </p:nvSpPr>
              <p:spPr>
                <a:xfrm>
                  <a:off x="7339858" y="1574727"/>
                  <a:ext cx="2298192" cy="2298192"/>
                </a:xfrm>
                <a:prstGeom prst="ellipse">
                  <a:avLst/>
                </a:prstGeom>
                <a:solidFill>
                  <a:srgbClr val="2A334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4D25020-03F6-178A-AF9C-536D3D1A4DC2}"/>
                    </a:ext>
                  </a:extLst>
                </p:cNvPr>
                <p:cNvSpPr/>
                <p:nvPr/>
              </p:nvSpPr>
              <p:spPr>
                <a:xfrm>
                  <a:off x="1931317" y="2527054"/>
                  <a:ext cx="5497396" cy="3935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515F78">
                        <a:shade val="30000"/>
                        <a:satMod val="115000"/>
                      </a:srgbClr>
                    </a:gs>
                    <a:gs pos="50000">
                      <a:srgbClr val="515F78">
                        <a:shade val="67500"/>
                        <a:satMod val="115000"/>
                      </a:srgbClr>
                    </a:gs>
                    <a:gs pos="100000">
                      <a:srgbClr val="515F78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04406F7-1977-ED09-F368-115E3B7A0DF2}"/>
                    </a:ext>
                  </a:extLst>
                </p:cNvPr>
                <p:cNvSpPr/>
                <p:nvPr/>
              </p:nvSpPr>
              <p:spPr>
                <a:xfrm>
                  <a:off x="7569611" y="1852132"/>
                  <a:ext cx="1838686" cy="174338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0" b="1" dirty="0">
                      <a:gradFill flip="none" rotWithShape="1">
                        <a:gsLst>
                          <a:gs pos="0">
                            <a:srgbClr val="1B4EC7">
                              <a:shade val="30000"/>
                              <a:satMod val="115000"/>
                            </a:srgbClr>
                          </a:gs>
                          <a:gs pos="50000">
                            <a:srgbClr val="1B4EC7">
                              <a:shade val="67500"/>
                              <a:satMod val="115000"/>
                            </a:srgbClr>
                          </a:gs>
                          <a:gs pos="100000">
                            <a:srgbClr val="1B4EC7">
                              <a:shade val="100000"/>
                              <a:satMod val="115000"/>
                            </a:srgbClr>
                          </a:gs>
                        </a:gsLst>
                        <a:lin ang="0" scaled="1"/>
                        <a:tileRect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97.4%</a:t>
                  </a:r>
                  <a:endParaRPr lang="en-US" sz="3000" dirty="0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82D361-72BC-7BFE-782D-1632F9729415}"/>
                </a:ext>
              </a:extLst>
            </p:cNvPr>
            <p:cNvSpPr txBox="1"/>
            <p:nvPr/>
          </p:nvSpPr>
          <p:spPr>
            <a:xfrm>
              <a:off x="1977359" y="1880543"/>
              <a:ext cx="6094070" cy="109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700"/>
                </a:lnSpc>
              </a:pPr>
              <a:endParaRPr lang="en-US" sz="2400" b="1" i="1" dirty="0">
                <a:gradFill flip="none" rotWithShape="1">
                  <a:gsLst>
                    <a:gs pos="0">
                      <a:srgbClr val="1B4EC7">
                        <a:shade val="30000"/>
                        <a:satMod val="115000"/>
                      </a:srgbClr>
                    </a:gs>
                    <a:gs pos="50000">
                      <a:srgbClr val="1B4EC7">
                        <a:shade val="67500"/>
                        <a:satMod val="115000"/>
                      </a:srgbClr>
                    </a:gs>
                    <a:gs pos="100000">
                      <a:srgbClr val="1B4EC7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US" i="1" dirty="0">
                  <a:solidFill>
                    <a:srgbClr val="272E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We achieved 97.4% accuracy with map50;</a:t>
              </a:r>
            </a:p>
            <a:p>
              <a:pPr>
                <a:lnSpc>
                  <a:spcPts val="2700"/>
                </a:lnSpc>
              </a:pPr>
              <a:r>
                <a:rPr lang="en-US" sz="1600" i="1" dirty="0">
                  <a:solidFill>
                    <a:srgbClr val="272E3A"/>
                  </a:solidFill>
                  <a:latin typeface="Trebuchet MS" panose="020B0603020202020204" pitchFamily="34" charset="0"/>
                </a:rPr>
                <a:t>Decreased the Loss and Increased the Precision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08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D61D3E-2E3D-C85A-E3AA-A1A209F60F8B}"/>
              </a:ext>
            </a:extLst>
          </p:cNvPr>
          <p:cNvSpPr txBox="1"/>
          <p:nvPr/>
        </p:nvSpPr>
        <p:spPr>
          <a:xfrm>
            <a:off x="645186" y="623045"/>
            <a:ext cx="30327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UX DESIGN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6B37FF-CFF4-392F-6761-B8061D150F22}"/>
              </a:ext>
            </a:extLst>
          </p:cNvPr>
          <p:cNvGrpSpPr/>
          <p:nvPr/>
        </p:nvGrpSpPr>
        <p:grpSpPr>
          <a:xfrm>
            <a:off x="908439" y="1468936"/>
            <a:ext cx="10375122" cy="4961860"/>
            <a:chOff x="647648" y="1582838"/>
            <a:chExt cx="10375122" cy="49618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57F9DD-B046-46AE-10C4-CF7C9CDE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022" y="1582838"/>
              <a:ext cx="2286000" cy="4961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CE4083-F7BA-030D-D56F-F8E039BB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48" y="1582838"/>
              <a:ext cx="2286000" cy="4961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0ED136-54E1-7C09-8007-80AF68C08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396" y="1582838"/>
              <a:ext cx="2286000" cy="4961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E86D8-EADE-8466-BE58-1ACDD7CC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6770" y="1582838"/>
              <a:ext cx="2286000" cy="49618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1566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D61D3E-2E3D-C85A-E3AA-A1A209F60F8B}"/>
              </a:ext>
            </a:extLst>
          </p:cNvPr>
          <p:cNvSpPr txBox="1"/>
          <p:nvPr/>
        </p:nvSpPr>
        <p:spPr>
          <a:xfrm>
            <a:off x="645186" y="623045"/>
            <a:ext cx="303273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FUTURE</a:t>
            </a: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DB117-B070-FF5D-65B6-107413733216}"/>
              </a:ext>
            </a:extLst>
          </p:cNvPr>
          <p:cNvGrpSpPr/>
          <p:nvPr/>
        </p:nvGrpSpPr>
        <p:grpSpPr>
          <a:xfrm>
            <a:off x="2652051" y="1310422"/>
            <a:ext cx="6887898" cy="5029636"/>
            <a:chOff x="2652051" y="1107222"/>
            <a:chExt cx="6887898" cy="50296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BB4DC6-61B0-C0E4-F8AD-940985D50F37}"/>
                </a:ext>
              </a:extLst>
            </p:cNvPr>
            <p:cNvGrpSpPr/>
            <p:nvPr/>
          </p:nvGrpSpPr>
          <p:grpSpPr>
            <a:xfrm>
              <a:off x="2652051" y="1107222"/>
              <a:ext cx="6887898" cy="5029636"/>
              <a:chOff x="2255521" y="914182"/>
              <a:chExt cx="6887898" cy="502963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72F6D8A-38CD-8D2B-6BB7-8F9A55F95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75"/>
              <a:stretch/>
            </p:blipFill>
            <p:spPr>
              <a:xfrm>
                <a:off x="3048581" y="914182"/>
                <a:ext cx="6094838" cy="502963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978025-1DFF-6E72-5C22-D6BDD0B8491D}"/>
                  </a:ext>
                </a:extLst>
              </p:cNvPr>
              <p:cNvSpPr txBox="1"/>
              <p:nvPr/>
            </p:nvSpPr>
            <p:spPr>
              <a:xfrm>
                <a:off x="2255521" y="2395322"/>
                <a:ext cx="3330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gradFill flip="none" rotWithShape="1">
                      <a:gsLst>
                        <a:gs pos="0">
                          <a:srgbClr val="1B4EC7">
                            <a:shade val="30000"/>
                            <a:satMod val="115000"/>
                          </a:srgbClr>
                        </a:gs>
                        <a:gs pos="50000">
                          <a:srgbClr val="1B4EC7">
                            <a:shade val="67500"/>
                            <a:satMod val="115000"/>
                          </a:srgbClr>
                        </a:gs>
                        <a:gs pos="100000">
                          <a:srgbClr val="1B4EC7">
                            <a:shade val="100000"/>
                            <a:satMod val="115000"/>
                          </a:srgbClr>
                        </a:gs>
                      </a:gsLst>
                      <a:lin ang="108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WEBSITE</a:t>
                </a:r>
                <a:endParaRPr lang="en-US" sz="1200" i="1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sz="1200" i="1" dirty="0">
                    <a:solidFill>
                      <a:srgbClr val="000000"/>
                    </a:solidFill>
                    <a:effectLst/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Build a website for the admin side to control everything from the dashboard. Users can also access their part and pay the toll.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3CDF88-68E5-B204-22A7-EB9B61E996E3}"/>
                </a:ext>
              </a:extLst>
            </p:cNvPr>
            <p:cNvSpPr txBox="1"/>
            <p:nvPr/>
          </p:nvSpPr>
          <p:spPr>
            <a:xfrm>
              <a:off x="6846278" y="3243066"/>
              <a:ext cx="26936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APP</a:t>
              </a:r>
            </a:p>
            <a:p>
              <a:r>
                <a:rPr lang="en-US" sz="1200" i="1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Build an app for the users to pay the toll from any part of the nation within 3-5 working days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B4C525-BE9F-E1AD-EB68-7EE7BF94B08F}"/>
                </a:ext>
              </a:extLst>
            </p:cNvPr>
            <p:cNvSpPr txBox="1"/>
            <p:nvPr/>
          </p:nvSpPr>
          <p:spPr>
            <a:xfrm>
              <a:off x="6559066" y="1856286"/>
              <a:ext cx="2693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PYTHON API</a:t>
              </a:r>
            </a:p>
            <a:p>
              <a:r>
                <a:rPr lang="en-US" sz="1200" i="1" dirty="0">
                  <a:solidFill>
                    <a:srgbClr val="000000"/>
                  </a:solidFill>
                  <a:effectLst/>
                  <a:latin typeface="Trebuchet MS" panose="020B06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Connect it to the Python API and integrate it into the front-end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00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CURRENT</a:t>
            </a: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SCENARIO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5643E0-0573-B3A5-F09A-15363CBA1B4F}"/>
              </a:ext>
            </a:extLst>
          </p:cNvPr>
          <p:cNvGrpSpPr/>
          <p:nvPr/>
        </p:nvGrpSpPr>
        <p:grpSpPr>
          <a:xfrm>
            <a:off x="680012" y="2060611"/>
            <a:ext cx="10831976" cy="4074074"/>
            <a:chOff x="680012" y="2060611"/>
            <a:chExt cx="10831976" cy="40740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C068E5-E991-B1EF-E77E-B8B1CA11F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789"/>
            <a:stretch/>
          </p:blipFill>
          <p:spPr>
            <a:xfrm>
              <a:off x="680012" y="2422846"/>
              <a:ext cx="5672184" cy="3349604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64D29B-E934-3AE0-E1B4-ADB30D5CD91E}"/>
                </a:ext>
              </a:extLst>
            </p:cNvPr>
            <p:cNvGrpSpPr/>
            <p:nvPr/>
          </p:nvGrpSpPr>
          <p:grpSpPr>
            <a:xfrm>
              <a:off x="6482788" y="2060611"/>
              <a:ext cx="5029200" cy="4074074"/>
              <a:chOff x="6115893" y="1898564"/>
              <a:chExt cx="5029200" cy="407407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2985D5-CEE8-C218-9F78-F00542095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07" t="11296" r="11134" b="21921"/>
              <a:stretch/>
            </p:blipFill>
            <p:spPr>
              <a:xfrm>
                <a:off x="6115893" y="1898564"/>
                <a:ext cx="5029200" cy="133900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6DEB9AF-6AFE-68D7-D49C-8B6AB6961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893" y="3247968"/>
                <a:ext cx="5029200" cy="27246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47232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D61D3E-2E3D-C85A-E3AA-A1A209F60F8B}"/>
              </a:ext>
            </a:extLst>
          </p:cNvPr>
          <p:cNvSpPr txBox="1"/>
          <p:nvPr/>
        </p:nvSpPr>
        <p:spPr>
          <a:xfrm>
            <a:off x="645186" y="623045"/>
            <a:ext cx="303273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BUSINESS</a:t>
            </a: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PLANS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D1FDC2-9B3E-58E1-4A5E-A5500C19945F}"/>
              </a:ext>
            </a:extLst>
          </p:cNvPr>
          <p:cNvGrpSpPr/>
          <p:nvPr/>
        </p:nvGrpSpPr>
        <p:grpSpPr>
          <a:xfrm>
            <a:off x="732830" y="1828364"/>
            <a:ext cx="10726340" cy="5029636"/>
            <a:chOff x="825194" y="1391702"/>
            <a:chExt cx="10726340" cy="50296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5DAF6-A810-7BA1-B2DB-E0D9C17B1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3470248" y="1391702"/>
              <a:ext cx="4846740" cy="502963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CB4E24-B8B8-82FF-3CCC-FDCF41415131}"/>
                </a:ext>
              </a:extLst>
            </p:cNvPr>
            <p:cNvSpPr txBox="1"/>
            <p:nvPr/>
          </p:nvSpPr>
          <p:spPr>
            <a:xfrm>
              <a:off x="6068330" y="1472726"/>
              <a:ext cx="4846739" cy="12926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PARKING TRACKING SOFTWARE</a:t>
              </a:r>
            </a:p>
            <a:p>
              <a:pPr algn="r"/>
              <a:r>
                <a:rPr lang="en-US" sz="14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partner up with shopping malls and commercial buildings (educational institutions and hospitals)</a:t>
              </a:r>
            </a:p>
            <a:p>
              <a:pPr algn="r"/>
              <a:r>
                <a:rPr lang="en-US" sz="14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to install automated parking tracking software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1419B3-6017-7F72-9E3F-18BA4925D002}"/>
                </a:ext>
              </a:extLst>
            </p:cNvPr>
            <p:cNvSpPr txBox="1"/>
            <p:nvPr/>
          </p:nvSpPr>
          <p:spPr>
            <a:xfrm>
              <a:off x="825194" y="2995579"/>
              <a:ext cx="417092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TRAFFIC SURVEILLANCE </a:t>
              </a:r>
            </a:p>
            <a:p>
              <a:r>
                <a:rPr lang="en-US" sz="14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collab with city corporations and Police to install surveillance systems in cities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B7F374-BAED-EB28-397A-AAC6D9D3A9F4}"/>
                </a:ext>
              </a:extLst>
            </p:cNvPr>
            <p:cNvSpPr txBox="1"/>
            <p:nvPr/>
          </p:nvSpPr>
          <p:spPr>
            <a:xfrm>
              <a:off x="7473206" y="4302988"/>
              <a:ext cx="407832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TOLL COLLECTION SYSTEM</a:t>
              </a:r>
            </a:p>
            <a:p>
              <a:r>
                <a:rPr lang="en-US" sz="14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      collab with Bridges and Expressways to</a:t>
              </a:r>
            </a:p>
            <a:p>
              <a:r>
                <a:rPr lang="en-US" sz="14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          gain toll collection contracts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5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AE63F-1BD6-5E9A-E0E8-942F19F3E1DB}"/>
              </a:ext>
            </a:extLst>
          </p:cNvPr>
          <p:cNvGrpSpPr/>
          <p:nvPr/>
        </p:nvGrpSpPr>
        <p:grpSpPr>
          <a:xfrm>
            <a:off x="645191" y="657767"/>
            <a:ext cx="11546809" cy="5941153"/>
            <a:chOff x="645191" y="657767"/>
            <a:chExt cx="11546809" cy="59411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9D3C19-591C-5553-9556-9DFA84340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8914"/>
            <a:stretch/>
          </p:blipFill>
          <p:spPr>
            <a:xfrm>
              <a:off x="4331984" y="1371147"/>
              <a:ext cx="7860016" cy="5227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CC27CD-6F84-97A2-4D64-87DC9370D452}"/>
                </a:ext>
              </a:extLst>
            </p:cNvPr>
            <p:cNvSpPr txBox="1"/>
            <p:nvPr/>
          </p:nvSpPr>
          <p:spPr>
            <a:xfrm>
              <a:off x="2037348" y="1640389"/>
              <a:ext cx="4800600" cy="4975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AUTOMATED TOLL PAYMENT SYSTEM</a:t>
              </a:r>
              <a:r>
                <a:rPr lang="en-US" sz="1400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B05696-3A09-DF6D-56A0-469A14C9040D}"/>
                </a:ext>
              </a:extLst>
            </p:cNvPr>
            <p:cNvSpPr txBox="1"/>
            <p:nvPr/>
          </p:nvSpPr>
          <p:spPr>
            <a:xfrm>
              <a:off x="2448560" y="3978500"/>
              <a:ext cx="3647440" cy="4569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PAY FROM ANYWHERE, ANYTIME</a:t>
              </a:r>
              <a:endParaRPr lang="en-US" sz="11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rebuchet MS" panose="020B0603020202020204" pitchFamily="34" charset="0"/>
                <a:ea typeface="Cambria" panose="02040503050406030204" pitchFamily="18" charset="0"/>
                <a:cs typeface="Alkatra" panose="03080902040302020200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9ECCDC-297E-E04F-F793-14D238EB2821}"/>
                </a:ext>
              </a:extLst>
            </p:cNvPr>
            <p:cNvSpPr txBox="1"/>
            <p:nvPr/>
          </p:nvSpPr>
          <p:spPr>
            <a:xfrm>
              <a:off x="807720" y="2556517"/>
              <a:ext cx="3733800" cy="872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NO NEED TO STOP AT TOLL PLAZAS ANYMORE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D807B0-F919-9725-5BCD-9809022B07F2}"/>
                </a:ext>
              </a:extLst>
            </p:cNvPr>
            <p:cNvSpPr txBox="1"/>
            <p:nvPr/>
          </p:nvSpPr>
          <p:spPr>
            <a:xfrm>
              <a:off x="807720" y="5281420"/>
              <a:ext cx="4213860" cy="872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COLLAB WITH GOVT. (MINISTRY OF ROADS &amp; HIGHWAYS)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1C1919-0790-3A49-5F2A-E02DCC40B040}"/>
                </a:ext>
              </a:extLst>
            </p:cNvPr>
            <p:cNvSpPr txBox="1"/>
            <p:nvPr/>
          </p:nvSpPr>
          <p:spPr>
            <a:xfrm>
              <a:off x="645191" y="657767"/>
              <a:ext cx="94025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TOLLKEEPER.AI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9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233C0CD-7BF2-CEBC-6765-C4A4FF5E7547}"/>
              </a:ext>
            </a:extLst>
          </p:cNvPr>
          <p:cNvGrpSpPr/>
          <p:nvPr/>
        </p:nvGrpSpPr>
        <p:grpSpPr>
          <a:xfrm>
            <a:off x="1439575" y="1368000"/>
            <a:ext cx="9402501" cy="4516448"/>
            <a:chOff x="817638" y="444416"/>
            <a:chExt cx="10348380" cy="51524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480F5A-9292-EBF5-5257-F6D86F9B9594}"/>
                </a:ext>
              </a:extLst>
            </p:cNvPr>
            <p:cNvGrpSpPr/>
            <p:nvPr/>
          </p:nvGrpSpPr>
          <p:grpSpPr>
            <a:xfrm>
              <a:off x="817638" y="444416"/>
              <a:ext cx="10348380" cy="4766386"/>
              <a:chOff x="921810" y="984174"/>
              <a:chExt cx="10348380" cy="476638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6B6FBC8-6B9C-ACEC-A95D-A4460FA9E4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67" b="6763"/>
              <a:stretch/>
            </p:blipFill>
            <p:spPr>
              <a:xfrm>
                <a:off x="921810" y="984174"/>
                <a:ext cx="10348380" cy="476638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7F8DDA-2F09-0CE6-D81F-EEBEEBA47B20}"/>
                  </a:ext>
                </a:extLst>
              </p:cNvPr>
              <p:cNvSpPr txBox="1"/>
              <p:nvPr/>
            </p:nvSpPr>
            <p:spPr>
              <a:xfrm>
                <a:off x="1158240" y="3621081"/>
                <a:ext cx="1950719" cy="745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gradFill flip="none" rotWithShape="1">
                      <a:gsLst>
                        <a:gs pos="0">
                          <a:srgbClr val="1B4EC7">
                            <a:shade val="30000"/>
                            <a:satMod val="115000"/>
                          </a:srgbClr>
                        </a:gs>
                        <a:gs pos="50000">
                          <a:srgbClr val="1B4EC7">
                            <a:shade val="67500"/>
                            <a:satMod val="115000"/>
                          </a:srgbClr>
                        </a:gs>
                        <a:gs pos="100000">
                          <a:srgbClr val="1B4EC7">
                            <a:shade val="100000"/>
                            <a:satMod val="115000"/>
                          </a:srgbClr>
                        </a:gs>
                      </a:gsLst>
                      <a:lin ang="108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AUGMENTATION</a:t>
                </a:r>
              </a:p>
              <a:p>
                <a:pPr algn="ctr"/>
                <a:r>
                  <a:rPr lang="en-US" sz="1600" b="1" i="1" spc="50" dirty="0">
                    <a:ln w="0"/>
                    <a:gradFill flip="none" rotWithShape="1">
                      <a:gsLst>
                        <a:gs pos="0">
                          <a:srgbClr val="1B4EC7">
                            <a:shade val="30000"/>
                            <a:satMod val="115000"/>
                          </a:srgbClr>
                        </a:gs>
                        <a:gs pos="50000">
                          <a:srgbClr val="1B4EC7">
                            <a:shade val="67500"/>
                            <a:satMod val="115000"/>
                          </a:srgbClr>
                        </a:gs>
                        <a:gs pos="100000">
                          <a:srgbClr val="1B4EC7">
                            <a:shade val="100000"/>
                            <a:satMod val="115000"/>
                          </a:srgbClr>
                        </a:gs>
                      </a:gsLst>
                      <a:lin ang="108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  <a:ea typeface="Cambria" panose="02040503050406030204" pitchFamily="18" charset="0"/>
                    <a:cs typeface="Alkatra" panose="03080902040302020200" pitchFamily="66" charset="0"/>
                  </a:rPr>
                  <a:t>(clodsa)</a:t>
                </a:r>
                <a:endParaRPr lang="en-US" sz="1050" i="1" spc="50" dirty="0">
                  <a:ln w="0"/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569B6-22CD-6632-B690-52F5E073EDA4}"/>
                  </a:ext>
                </a:extLst>
              </p:cNvPr>
              <p:cNvSpPr txBox="1"/>
              <p:nvPr/>
            </p:nvSpPr>
            <p:spPr>
              <a:xfrm>
                <a:off x="3210560" y="4149401"/>
                <a:ext cx="1950719" cy="431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gradFill flip="none" rotWithShape="1">
                      <a:gsLst>
                        <a:gs pos="0">
                          <a:srgbClr val="1B4EC7">
                            <a:shade val="30000"/>
                            <a:satMod val="115000"/>
                          </a:srgbClr>
                        </a:gs>
                        <a:gs pos="50000">
                          <a:srgbClr val="1B4EC7">
                            <a:shade val="67500"/>
                            <a:satMod val="115000"/>
                          </a:srgbClr>
                        </a:gs>
                        <a:gs pos="100000">
                          <a:srgbClr val="1B4EC7">
                            <a:shade val="100000"/>
                            <a:satMod val="115000"/>
                          </a:srgbClr>
                        </a:gs>
                      </a:gsLst>
                      <a:lin ang="108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VALIDATION</a:t>
                </a:r>
                <a:endParaRPr lang="en-US" sz="1200" i="1" spc="50" dirty="0">
                  <a:ln w="0"/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87BB08-EE91-66D5-CB5A-6C1C218B4CD7}"/>
                </a:ext>
              </a:extLst>
            </p:cNvPr>
            <p:cNvSpPr txBox="1"/>
            <p:nvPr/>
          </p:nvSpPr>
          <p:spPr>
            <a:xfrm>
              <a:off x="5437836" y="4443017"/>
              <a:ext cx="2250033" cy="745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TRAIN AI MODEL</a:t>
              </a:r>
            </a:p>
            <a:p>
              <a:pPr algn="ctr"/>
              <a:r>
                <a:rPr lang="en-US" sz="16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(YOLOv5)</a:t>
              </a:r>
              <a:endParaRPr lang="en-US" sz="1200" i="1" spc="50" dirty="0">
                <a:ln w="0"/>
                <a:latin typeface="Trebuchet MS" panose="020B0603020202020204" pitchFamily="34" charset="0"/>
                <a:ea typeface="Cambria" panose="02040503050406030204" pitchFamily="18" charset="0"/>
                <a:cs typeface="Alkatra" panose="03080902040302020200" pitchFamily="66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388C0A-6B6C-6FAF-48CE-EC73C0043465}"/>
                </a:ext>
              </a:extLst>
            </p:cNvPr>
            <p:cNvSpPr txBox="1"/>
            <p:nvPr/>
          </p:nvSpPr>
          <p:spPr>
            <a:xfrm>
              <a:off x="8441877" y="5165231"/>
              <a:ext cx="2480193" cy="4316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GOOGLE COLAB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C63CB0-3110-539E-0A25-03348C1C3857}"/>
              </a:ext>
            </a:extLst>
          </p:cNvPr>
          <p:cNvSpPr txBox="1"/>
          <p:nvPr/>
        </p:nvSpPr>
        <p:spPr>
          <a:xfrm>
            <a:off x="645186" y="623045"/>
            <a:ext cx="94025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TASKS</a:t>
            </a:r>
          </a:p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0621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88E3227-9144-CB26-198A-9337163E22B6}"/>
              </a:ext>
            </a:extLst>
          </p:cNvPr>
          <p:cNvGrpSpPr/>
          <p:nvPr/>
        </p:nvGrpSpPr>
        <p:grpSpPr>
          <a:xfrm>
            <a:off x="68497" y="770965"/>
            <a:ext cx="10705601" cy="6087035"/>
            <a:chOff x="68497" y="770965"/>
            <a:chExt cx="10705601" cy="60870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5C25B2-1946-C109-37A0-6C5057BAD1A3}"/>
                </a:ext>
              </a:extLst>
            </p:cNvPr>
            <p:cNvGrpSpPr/>
            <p:nvPr/>
          </p:nvGrpSpPr>
          <p:grpSpPr>
            <a:xfrm>
              <a:off x="68497" y="770965"/>
              <a:ext cx="10232548" cy="6087035"/>
              <a:chOff x="292017" y="770965"/>
              <a:chExt cx="10232548" cy="60870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E84913-5DA9-A4AF-F0EC-2D7B312CE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017" y="982084"/>
                <a:ext cx="9945678" cy="5875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DBD9-8991-D002-FD3D-09D3188EFA90}"/>
                  </a:ext>
                </a:extLst>
              </p:cNvPr>
              <p:cNvSpPr/>
              <p:nvPr/>
            </p:nvSpPr>
            <p:spPr>
              <a:xfrm>
                <a:off x="292017" y="770965"/>
                <a:ext cx="3186289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383652-9BC2-CF8A-A175-58DC2E11AD46}"/>
                  </a:ext>
                </a:extLst>
              </p:cNvPr>
              <p:cNvSpPr/>
              <p:nvPr/>
            </p:nvSpPr>
            <p:spPr>
              <a:xfrm>
                <a:off x="4137876" y="1255059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09349A-80C4-21DA-AE58-DC4E46865AA7}"/>
                  </a:ext>
                </a:extLst>
              </p:cNvPr>
              <p:cNvSpPr/>
              <p:nvPr/>
            </p:nvSpPr>
            <p:spPr>
              <a:xfrm>
                <a:off x="1116771" y="3213847"/>
                <a:ext cx="4575820" cy="1362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E8A1EC-F65D-2DF5-457F-4865C53B269B}"/>
                  </a:ext>
                </a:extLst>
              </p:cNvPr>
              <p:cNvSpPr/>
              <p:nvPr/>
            </p:nvSpPr>
            <p:spPr>
              <a:xfrm>
                <a:off x="9256723" y="3316941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265E08-F769-70CD-157C-597FF1681EA2}"/>
                  </a:ext>
                </a:extLst>
              </p:cNvPr>
              <p:cNvSpPr/>
              <p:nvPr/>
            </p:nvSpPr>
            <p:spPr>
              <a:xfrm>
                <a:off x="8871240" y="3671046"/>
                <a:ext cx="1267842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0BEF60-4D71-3F35-E06C-4B82DCC14A8F}"/>
                  </a:ext>
                </a:extLst>
              </p:cNvPr>
              <p:cNvSpPr/>
              <p:nvPr/>
            </p:nvSpPr>
            <p:spPr>
              <a:xfrm>
                <a:off x="6603170" y="5714996"/>
                <a:ext cx="2800805" cy="744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FDDD78-C62D-5756-0E86-D58BA215C073}"/>
                </a:ext>
              </a:extLst>
            </p:cNvPr>
            <p:cNvSpPr txBox="1"/>
            <p:nvPr/>
          </p:nvSpPr>
          <p:spPr>
            <a:xfrm>
              <a:off x="6603170" y="5374680"/>
              <a:ext cx="41709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gradFill flip="none" rotWithShape="1">
                    <a:gsLst>
                      <a:gs pos="0">
                        <a:srgbClr val="1B4EC7">
                          <a:shade val="30000"/>
                          <a:satMod val="115000"/>
                        </a:srgbClr>
                      </a:gs>
                      <a:gs pos="50000">
                        <a:srgbClr val="1B4EC7">
                          <a:shade val="67500"/>
                          <a:satMod val="115000"/>
                        </a:srgbClr>
                      </a:gs>
                      <a:gs pos="100000">
                        <a:srgbClr val="1B4EC7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AUGMENTATION &amp; VALIDATION</a:t>
              </a:r>
            </a:p>
            <a:p>
              <a:r>
                <a:rPr lang="en-US" sz="1200" i="1" spc="50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Trebuchet MS" panose="020B0603020202020204" pitchFamily="34" charset="0"/>
                  <a:ea typeface="Cambria" panose="02040503050406030204" pitchFamily="18" charset="0"/>
                  <a:cs typeface="Alkatra" panose="03080902040302020200" pitchFamily="66" charset="0"/>
                </a:rPr>
                <a:t>Augmentation of the dataset images through clodsa and completing validation subsequently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45ACC3-5B59-9C58-C773-2F4ECD7ADA8C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47931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VERTICAL FLIP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A3AEBD-E112-A6A2-844A-00E9ECDF6569}"/>
              </a:ext>
            </a:extLst>
          </p:cNvPr>
          <p:cNvGrpSpPr/>
          <p:nvPr/>
        </p:nvGrpSpPr>
        <p:grpSpPr>
          <a:xfrm>
            <a:off x="791282" y="1559694"/>
            <a:ext cx="10609436" cy="4572000"/>
            <a:chOff x="760762" y="1650740"/>
            <a:chExt cx="10609436" cy="4572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9278AE-1D04-D48D-F522-D7722646F5A2}"/>
                </a:ext>
              </a:extLst>
            </p:cNvPr>
            <p:cNvGrpSpPr/>
            <p:nvPr/>
          </p:nvGrpSpPr>
          <p:grpSpPr>
            <a:xfrm>
              <a:off x="4065061" y="2017441"/>
              <a:ext cx="3958542" cy="3838599"/>
              <a:chOff x="4138021" y="1628233"/>
              <a:chExt cx="3958542" cy="38385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7AAE94-9E38-70F1-15B1-93EB5FD78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8021" y="1628233"/>
                <a:ext cx="3958542" cy="112269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6CD27CE-4959-86FF-BE59-16C0156E8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4303" y="3529345"/>
                <a:ext cx="3565979" cy="193748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CD9814-DA88-DB81-70D5-40AFF238D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0644" y="1650740"/>
              <a:ext cx="3419554" cy="457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B32FCD-485D-77F1-D366-E16C3C29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762" y="1650740"/>
              <a:ext cx="3377259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85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HORIZONTAL FLIP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04E5BE-AE03-C2C6-642A-2C34CCED10D5}"/>
              </a:ext>
            </a:extLst>
          </p:cNvPr>
          <p:cNvGrpSpPr/>
          <p:nvPr/>
        </p:nvGrpSpPr>
        <p:grpSpPr>
          <a:xfrm>
            <a:off x="627268" y="1559693"/>
            <a:ext cx="10937464" cy="4572000"/>
            <a:chOff x="466725" y="2332503"/>
            <a:chExt cx="10937464" cy="4572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71F48E-A2A2-34D7-6E0C-F92338FB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8205" y="2332503"/>
              <a:ext cx="3435984" cy="4572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1388A3-CF14-9277-5CFC-9948409441B2}"/>
                </a:ext>
              </a:extLst>
            </p:cNvPr>
            <p:cNvGrpSpPr/>
            <p:nvPr/>
          </p:nvGrpSpPr>
          <p:grpSpPr>
            <a:xfrm>
              <a:off x="4024713" y="2636478"/>
              <a:ext cx="3931920" cy="3964051"/>
              <a:chOff x="4013139" y="2332503"/>
              <a:chExt cx="3931920" cy="396405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787EB88-4D74-D84E-B5A3-803F232A7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3139" y="2332503"/>
                <a:ext cx="3931920" cy="11594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F48631C-1EDE-1EAE-4C08-0C52CCF15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912" y="4115329"/>
                <a:ext cx="3762375" cy="2181225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E4C4E3-37DC-3FBE-DC8A-3546E089B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25" y="2332503"/>
              <a:ext cx="3546415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37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AVERAGE BLUR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E5FB88-9EA8-4025-E12D-4BC88BE016CC}"/>
              </a:ext>
            </a:extLst>
          </p:cNvPr>
          <p:cNvGrpSpPr/>
          <p:nvPr/>
        </p:nvGrpSpPr>
        <p:grpSpPr>
          <a:xfrm>
            <a:off x="645550" y="1613554"/>
            <a:ext cx="10900901" cy="4572000"/>
            <a:chOff x="650108" y="1613554"/>
            <a:chExt cx="10900901" cy="4572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D930AE-FD05-F1CB-982F-CBCDF1D7B4F5}"/>
                </a:ext>
              </a:extLst>
            </p:cNvPr>
            <p:cNvGrpSpPr/>
            <p:nvPr/>
          </p:nvGrpSpPr>
          <p:grpSpPr>
            <a:xfrm>
              <a:off x="4105712" y="2097722"/>
              <a:ext cx="3931920" cy="3603664"/>
              <a:chOff x="4090313" y="1613554"/>
              <a:chExt cx="3931920" cy="360366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845F9E0-1BE3-C207-FAAB-865258307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90313" y="1613554"/>
                <a:ext cx="3931920" cy="155841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814D3A1-9A09-B90F-5127-90C5DAA5F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0313" y="3974816"/>
                <a:ext cx="3931920" cy="124240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5421CA-3C71-900C-5428-AC1E9B32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108" y="1613554"/>
              <a:ext cx="3378507" cy="457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E19FAB-3A70-6B26-51D6-98022C84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4729" y="1613554"/>
              <a:ext cx="343628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76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043AF-5C0D-5EEC-156D-4CE3909A66B2}"/>
              </a:ext>
            </a:extLst>
          </p:cNvPr>
          <p:cNvSpPr txBox="1"/>
          <p:nvPr/>
        </p:nvSpPr>
        <p:spPr>
          <a:xfrm>
            <a:off x="645191" y="657767"/>
            <a:ext cx="940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BOUNDING BOX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95661E-5140-22C1-98E2-9233DC63887A}"/>
              </a:ext>
            </a:extLst>
          </p:cNvPr>
          <p:cNvGrpSpPr/>
          <p:nvPr/>
        </p:nvGrpSpPr>
        <p:grpSpPr>
          <a:xfrm>
            <a:off x="660191" y="1446683"/>
            <a:ext cx="10871619" cy="4705413"/>
            <a:chOff x="645191" y="1529545"/>
            <a:chExt cx="10871619" cy="47054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A2AC5C-2588-D4B1-F34B-03B45CC56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4237" y="2713269"/>
              <a:ext cx="4713527" cy="35216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913B9E-9BA2-901E-47E9-3B56A1DB0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91" y="1529545"/>
              <a:ext cx="10871619" cy="1217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873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5627</TotalTime>
  <Words>364</Words>
  <Application>Microsoft Office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Farzan Noor Chowdhury</dc:creator>
  <cp:lastModifiedBy>Farzan Noor Chowdhury</cp:lastModifiedBy>
  <cp:revision>41</cp:revision>
  <dcterms:created xsi:type="dcterms:W3CDTF">2023-10-30T09:48:13Z</dcterms:created>
  <dcterms:modified xsi:type="dcterms:W3CDTF">2023-11-07T07:10:39Z</dcterms:modified>
</cp:coreProperties>
</file>